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0" r:id="rId1"/>
  </p:sldMasterIdLst>
  <p:notesMasterIdLst>
    <p:notesMasterId r:id="rId15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8" r:id="rId9"/>
    <p:sldId id="279" r:id="rId10"/>
    <p:sldId id="282" r:id="rId11"/>
    <p:sldId id="276" r:id="rId12"/>
    <p:sldId id="280" r:id="rId13"/>
    <p:sldId id="281" r:id="rId14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44" autoAdjust="0"/>
  </p:normalViewPr>
  <p:slideViewPr>
    <p:cSldViewPr>
      <p:cViewPr>
        <p:scale>
          <a:sx n="94" d="100"/>
          <a:sy n="94" d="100"/>
        </p:scale>
        <p:origin x="-116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FC583-4DFE-4C29-A062-375B5A424832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B9FD-2379-44D1-9616-FCCA50271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3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3F77-2B7B-46E0-9E82-171B67218E44}" type="datetime1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8DC2-7F1E-4369-965A-91F30B00EA1E}" type="datetime1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AF0B-45D1-4BF7-B05E-756BE967055C}" type="datetime1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D5ED-5D2A-4945-8ADB-2DFE82D2573E}" type="datetime1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BAB8-56D7-4E4A-B77D-7A4D9217A915}" type="datetime1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212E-32AE-426A-B46C-7BCA4FFC69D7}" type="datetime1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347C-6106-4FA6-9C56-BEA9BA8308B2}" type="datetime1">
              <a:rPr lang="ru-RU" smtClean="0"/>
              <a:pPr/>
              <a:t>15.09.2015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77F0-60ED-423A-89EE-A533E16715AE}" type="datetime1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078-DFD1-4DAC-A865-0CF04797769D}" type="datetime1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F770-766B-4809-BAB3-23BB09FD78DC}" type="datetime1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0688-827C-46D6-B837-4783BB0BB2C7}" type="datetime1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4701F38-4428-4985-8F0E-61322265E0E3}" type="datetime1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EEDE6F4-942F-4185-B46F-82CB1E08C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55776" y="188640"/>
            <a:ext cx="5616624" cy="208823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chemeClr val="accent1"/>
                </a:solidFill>
              </a:rPr>
              <a:t>Федеральное статистическое наблюдение «Социально-демографическое обследование (</a:t>
            </a:r>
            <a:r>
              <a:rPr lang="ru-RU" sz="4800" b="1" dirty="0" err="1" smtClean="0">
                <a:solidFill>
                  <a:schemeClr val="accent1"/>
                </a:solidFill>
              </a:rPr>
              <a:t>микроперепись</a:t>
            </a:r>
            <a:r>
              <a:rPr lang="ru-RU" sz="4800" b="1" dirty="0" smtClean="0">
                <a:solidFill>
                  <a:schemeClr val="accent1"/>
                </a:solidFill>
              </a:rPr>
              <a:t> населения) 2015 года»</a:t>
            </a:r>
          </a:p>
          <a:p>
            <a:pPr marL="0" indent="0" algn="ctr">
              <a:spcBef>
                <a:spcPts val="0"/>
              </a:spcBef>
            </a:pPr>
            <a:endParaRPr lang="ru-RU" sz="4800" b="1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73" y="2276872"/>
            <a:ext cx="6470253" cy="4464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016224" cy="16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201539"/>
            <a:ext cx="7849743" cy="61926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altLang="ru-RU" sz="9600" b="1" dirty="0" smtClean="0">
                <a:solidFill>
                  <a:schemeClr val="accent1"/>
                </a:solidFill>
                <a:latin typeface="Calibri" pitchFamily="34" charset="0"/>
              </a:rPr>
              <a:t>Организация мероприятий на федеральном уровне</a:t>
            </a:r>
          </a:p>
          <a:p>
            <a:pPr marL="0" indent="0">
              <a:buNone/>
            </a:pPr>
            <a:endParaRPr lang="ru-RU" altLang="ru-RU" sz="4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altLang="ru-RU" sz="80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sz="8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координация и планирование работ, проведение </a:t>
            </a:r>
            <a:r>
              <a:rPr lang="ru-RU" sz="8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микропереписи</a:t>
            </a:r>
            <a:r>
              <a:rPr lang="ru-RU" sz="8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населения, контроль за ходом ее подготовки и проведения;</a:t>
            </a:r>
          </a:p>
          <a:p>
            <a:pPr marL="0" lvl="0" indent="0">
              <a:buNone/>
            </a:pPr>
            <a:r>
              <a:rPr lang="ru-RU" altLang="ru-RU" sz="80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8000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ru-RU" sz="8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методологическое обеспечение подготовки и проведения переписи населения, подготовки материалов </a:t>
            </a:r>
            <a:r>
              <a:rPr lang="ru-RU" sz="8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микропереписи</a:t>
            </a:r>
            <a:r>
              <a:rPr lang="ru-RU" sz="8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населения к автоматизированной обработке;</a:t>
            </a:r>
          </a:p>
          <a:p>
            <a:pPr marL="0" lvl="0" indent="0">
              <a:buNone/>
            </a:pPr>
            <a:r>
              <a:rPr lang="ru-RU" altLang="ru-RU" sz="80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8000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ru-RU" sz="8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выборочной совокупности единиц наблюдения </a:t>
            </a:r>
            <a:r>
              <a:rPr lang="ru-RU" sz="8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микропереписи</a:t>
            </a:r>
            <a:r>
              <a:rPr lang="ru-RU" sz="8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населения в виде списка счетных участков Всероссийской переписи населения 2010 года;</a:t>
            </a:r>
          </a:p>
          <a:p>
            <a:pPr marL="0" indent="0">
              <a:buNone/>
            </a:pPr>
            <a:r>
              <a:rPr lang="ru-RU" altLang="ru-RU" sz="80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80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организация автоматизированной обработки материалов </a:t>
            </a:r>
            <a:r>
              <a:rPr lang="ru-RU" altLang="ru-RU" sz="8000" dirty="0" err="1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микропереписи</a:t>
            </a:r>
            <a:r>
              <a:rPr lang="ru-RU" altLang="ru-RU" sz="80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 населения и распространения ее итогов на генеральную совокупность;</a:t>
            </a:r>
          </a:p>
          <a:p>
            <a:pPr marL="0" indent="0">
              <a:buNone/>
            </a:pPr>
            <a:r>
              <a:rPr lang="ru-RU" altLang="ru-RU" sz="80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80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подведение итогов </a:t>
            </a:r>
            <a:r>
              <a:rPr lang="ru-RU" altLang="ru-RU" sz="8000" dirty="0" err="1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микропереписи</a:t>
            </a:r>
            <a:r>
              <a:rPr lang="ru-RU" altLang="ru-RU" sz="80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, их опубликование и распространение, хранение материалов </a:t>
            </a:r>
            <a:r>
              <a:rPr lang="ru-RU" altLang="ru-RU" sz="8000" dirty="0" err="1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микропереписи</a:t>
            </a:r>
            <a:r>
              <a:rPr lang="ru-RU" altLang="ru-RU" sz="80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 населения;</a:t>
            </a:r>
          </a:p>
          <a:p>
            <a:pPr marL="0" indent="0">
              <a:buNone/>
            </a:pPr>
            <a:r>
              <a:rPr lang="ru-RU" altLang="ru-RU" sz="80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80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обеспечение проведения информационно-разъяснительной работы и изучение общественного мнения по отношению к </a:t>
            </a:r>
            <a:r>
              <a:rPr lang="ru-RU" altLang="ru-RU" sz="8000" dirty="0" err="1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микропереписи</a:t>
            </a:r>
            <a:r>
              <a:rPr lang="ru-RU" altLang="ru-RU" sz="80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 населения;</a:t>
            </a:r>
          </a:p>
          <a:p>
            <a:pPr marL="0" indent="0">
              <a:buNone/>
            </a:pPr>
            <a:r>
              <a:rPr lang="ru-RU" altLang="ru-RU" sz="80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80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организация проведения, финансового и материально-технического обеспечения </a:t>
            </a:r>
            <a:r>
              <a:rPr lang="ru-RU" altLang="ru-RU" sz="8000" dirty="0" err="1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микропереписи</a:t>
            </a:r>
            <a:r>
              <a:rPr lang="ru-RU" altLang="ru-RU" sz="80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ru-RU" altLang="ru-RU" sz="8000" dirty="0" smtClean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населения.</a:t>
            </a:r>
            <a:endParaRPr lang="ru-RU" altLang="ru-RU" sz="8000" dirty="0">
              <a:solidFill>
                <a:schemeClr val="tx1"/>
              </a:solidFill>
              <a:latin typeface="Calibri" pitchFamily="34" charset="0"/>
              <a:cs typeface="Calibri" panose="020F0502020204030204" pitchFamily="34" charset="0"/>
              <a:sym typeface="Symbol"/>
            </a:endParaRPr>
          </a:p>
          <a:p>
            <a:pPr marL="0" indent="0">
              <a:buNone/>
            </a:pPr>
            <a:endParaRPr lang="ru-RU" altLang="ru-RU" sz="48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altLang="ru-RU" sz="4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09320"/>
            <a:ext cx="3816424" cy="2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3568" y="548680"/>
            <a:ext cx="7543800" cy="5256584"/>
          </a:xfrm>
        </p:spPr>
        <p:txBody>
          <a:bodyPr>
            <a:normAutofit fontScale="250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 </a:t>
            </a:r>
            <a:r>
              <a:rPr lang="ru-RU" sz="9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микропереписи</a:t>
            </a:r>
            <a:r>
              <a:rPr lang="ru-RU" sz="9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96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населения </a:t>
            </a:r>
            <a:r>
              <a:rPr lang="ru-RU" sz="9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перечень вопросов </a:t>
            </a:r>
            <a:endParaRPr lang="ru-RU" sz="9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9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получения сведений о населении, </a:t>
            </a:r>
            <a:endParaRPr lang="ru-RU" sz="9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собираемых </a:t>
            </a:r>
            <a:r>
              <a:rPr lang="ru-RU" sz="9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ходе </a:t>
            </a:r>
            <a:r>
              <a:rPr lang="ru-RU" sz="9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микропереписи</a:t>
            </a:r>
            <a:r>
              <a:rPr lang="ru-RU" sz="9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48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</a:t>
            </a:r>
            <a:r>
              <a:rPr lang="ru-RU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направления Программы </a:t>
            </a:r>
            <a:r>
              <a:rPr lang="ru-RU" sz="8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микропереписи</a:t>
            </a:r>
            <a:r>
              <a:rPr lang="ru-RU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населения 2015 года: </a:t>
            </a:r>
            <a:endParaRPr lang="ru-RU" sz="8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565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возрастно-половой состав населения;</a:t>
            </a:r>
          </a:p>
          <a:p>
            <a:pPr indent="565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уровень образования;</a:t>
            </a:r>
          </a:p>
          <a:p>
            <a:pPr indent="565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источники средств к существованию;</a:t>
            </a:r>
          </a:p>
          <a:p>
            <a:pPr indent="565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экономическая активность и занятость;</a:t>
            </a:r>
          </a:p>
          <a:p>
            <a:pPr indent="565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состояние в браке;</a:t>
            </a:r>
          </a:p>
          <a:p>
            <a:pPr indent="565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рождаемость;</a:t>
            </a:r>
          </a:p>
          <a:p>
            <a:pPr indent="565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репродуктивные планы;</a:t>
            </a:r>
          </a:p>
          <a:p>
            <a:pPr indent="565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оценка состояния здоровья;</a:t>
            </a:r>
          </a:p>
          <a:p>
            <a:pPr indent="565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миграция;</a:t>
            </a:r>
          </a:p>
          <a:p>
            <a:pPr indent="565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гражданство;</a:t>
            </a:r>
          </a:p>
          <a:p>
            <a:pPr indent="565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состав домохозяйств и семейных ячеек. </a:t>
            </a:r>
          </a:p>
          <a:p>
            <a:pPr marL="0" indent="0">
              <a:buNone/>
            </a:pPr>
            <a:endParaRPr lang="ru-RU" altLang="ru-RU" sz="48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09320"/>
            <a:ext cx="3816424" cy="20640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82" y="476672"/>
            <a:ext cx="2751124" cy="164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28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3568" y="1124744"/>
            <a:ext cx="4752528" cy="468052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altLang="ru-RU" sz="4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altLang="ru-RU" sz="4800" b="1" dirty="0" smtClean="0">
              <a:solidFill>
                <a:schemeClr val="accent1"/>
              </a:solidFill>
              <a:latin typeface="Calibri" pitchFamily="34" charset="0"/>
              <a:sym typeface="Symbol"/>
            </a:endParaRPr>
          </a:p>
          <a:p>
            <a:pPr marL="0" indent="0">
              <a:buNone/>
            </a:pPr>
            <a:r>
              <a:rPr lang="ru-RU" altLang="ru-RU" sz="6000" b="1" dirty="0" smtClean="0">
                <a:solidFill>
                  <a:schemeClr val="accent1"/>
                </a:solidFill>
                <a:latin typeface="Calibri" pitchFamily="34" charset="0"/>
                <a:sym typeface="Symbol"/>
              </a:rPr>
              <a:t>Переписчик имеет:</a:t>
            </a:r>
            <a:endParaRPr lang="ru-RU" altLang="ru-RU" sz="6000" b="1" dirty="0">
              <a:solidFill>
                <a:schemeClr val="accent1"/>
              </a:solidFill>
              <a:latin typeface="Calibri" pitchFamily="34" charset="0"/>
              <a:sym typeface="Symbol"/>
            </a:endParaRPr>
          </a:p>
          <a:p>
            <a:pPr marL="0" indent="0">
              <a:buNone/>
            </a:pPr>
            <a:endParaRPr lang="ru-RU" altLang="ru-RU" sz="4800" b="1" dirty="0" smtClean="0">
              <a:solidFill>
                <a:schemeClr val="accent1"/>
              </a:solidFill>
              <a:latin typeface="Calibri" pitchFamily="34" charset="0"/>
              <a:sym typeface="Symbol"/>
            </a:endParaRPr>
          </a:p>
          <a:p>
            <a:pPr marL="0" indent="0">
              <a:buNone/>
            </a:pPr>
            <a:endParaRPr lang="ru-RU" altLang="ru-RU" sz="4800" b="1" dirty="0">
              <a:solidFill>
                <a:schemeClr val="accent1"/>
              </a:solidFill>
              <a:latin typeface="Calibri" pitchFamily="34" charset="0"/>
              <a:sym typeface="Symbol"/>
            </a:endParaRPr>
          </a:p>
          <a:p>
            <a:pPr marL="0" indent="0">
              <a:buNone/>
            </a:pPr>
            <a:r>
              <a:rPr lang="ru-RU" altLang="ru-RU" sz="6000" b="1" dirty="0" smtClean="0">
                <a:solidFill>
                  <a:schemeClr val="accent1"/>
                </a:solidFill>
                <a:latin typeface="Calibri" pitchFamily="34" charset="0"/>
                <a:sym typeface="Symbol"/>
              </a:rPr>
              <a:t></a:t>
            </a:r>
            <a:r>
              <a:rPr lang="ru-RU" altLang="ru-RU" sz="6000" b="1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выданное Росстатом удостоверение, действительное при предъявлении паспорта</a:t>
            </a:r>
            <a:endParaRPr lang="ru-RU" altLang="ru-RU" sz="6000" b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ru-RU" altLang="ru-RU" sz="6000" b="1" dirty="0" smtClean="0">
                <a:solidFill>
                  <a:schemeClr val="accent1"/>
                </a:solidFill>
                <a:latin typeface="Calibri" pitchFamily="34" charset="0"/>
                <a:sym typeface="Symbol"/>
              </a:rPr>
              <a:t></a:t>
            </a:r>
            <a:r>
              <a:rPr lang="ru-RU" altLang="ru-RU" sz="6000" b="1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портфель синего цвета с нанесенной на него надписью «Росстат»</a:t>
            </a:r>
            <a:endParaRPr lang="ru-RU" altLang="ru-RU" sz="6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ru-RU" altLang="ru-RU" sz="6000" b="1" dirty="0" smtClean="0">
                <a:solidFill>
                  <a:schemeClr val="accent1"/>
                </a:solidFill>
                <a:latin typeface="Calibri" pitchFamily="34" charset="0"/>
                <a:sym typeface="Symbol"/>
              </a:rPr>
              <a:t></a:t>
            </a:r>
            <a:r>
              <a:rPr lang="ru-RU" altLang="ru-RU" sz="6000" b="1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светоотражающий браслет синего цвета с надписью «Росстат»</a:t>
            </a:r>
            <a:endParaRPr lang="ru-RU" altLang="ru-RU" sz="6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09320"/>
            <a:ext cx="3816424" cy="2064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345" y="54868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accent1"/>
                </a:solidFill>
                <a:latin typeface="Calibri" pitchFamily="34" charset="0"/>
              </a:rPr>
              <a:t>Как узнать переписчика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84666"/>
            <a:ext cx="2927280" cy="519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012466" y="548680"/>
            <a:ext cx="3808006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Calibri" pitchFamily="34" charset="0"/>
              </a:rPr>
              <a:t>Сбор сведений о населении производится исключительно со </a:t>
            </a:r>
            <a:r>
              <a:rPr lang="ru-RU" altLang="ru-RU" sz="2000" b="1" smtClean="0">
                <a:solidFill>
                  <a:srgbClr val="FF0000"/>
                </a:solidFill>
                <a:latin typeface="Calibri" pitchFamily="34" charset="0"/>
              </a:rPr>
              <a:t>слов респондентов </a:t>
            </a:r>
            <a:r>
              <a:rPr lang="ru-RU" altLang="ru-RU" sz="2000" b="1" dirty="0" smtClean="0">
                <a:solidFill>
                  <a:srgbClr val="FF0000"/>
                </a:solidFill>
                <a:latin typeface="Calibri" pitchFamily="34" charset="0"/>
              </a:rPr>
              <a:t>без </a:t>
            </a:r>
            <a:r>
              <a:rPr lang="ru-RU" altLang="ru-RU" sz="2000" b="1" smtClean="0">
                <a:solidFill>
                  <a:srgbClr val="FF0000"/>
                </a:solidFill>
                <a:latin typeface="Calibri" pitchFamily="34" charset="0"/>
              </a:rPr>
              <a:t>предъявления ими </a:t>
            </a:r>
            <a:r>
              <a:rPr lang="ru-RU" altLang="ru-RU" sz="2000" b="1" dirty="0" smtClean="0">
                <a:solidFill>
                  <a:srgbClr val="FF0000"/>
                </a:solidFill>
                <a:latin typeface="Calibri" pitchFamily="34" charset="0"/>
              </a:rPr>
              <a:t>каких-либо документов. Ответы на вопросы заносятся в опросный лист без указания фамилии. Вся полученная информация строго конфиденциальна, защищена от  несанкционированного использования и будет представлена только в обобщенном виде в целом по России, в разрезе федеральных округов и субъектов Российской Федерации. </a:t>
            </a:r>
          </a:p>
          <a:p>
            <a:pPr marL="0" indent="0" algn="ctr">
              <a:buNone/>
            </a:pPr>
            <a:endParaRPr lang="ru-RU" altLang="ru-RU" sz="2000" b="1" dirty="0" smtClean="0">
              <a:solidFill>
                <a:schemeClr val="accent1"/>
              </a:solidFill>
              <a:latin typeface="Calibri" pitchFamily="34" charset="0"/>
              <a:sym typeface="Symbo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09320"/>
            <a:ext cx="3816424" cy="206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836712"/>
            <a:ext cx="469484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91899" y="-234534"/>
            <a:ext cx="7543800" cy="525658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altLang="ru-RU" sz="6200" b="1" dirty="0" smtClean="0">
                <a:solidFill>
                  <a:schemeClr val="accent1"/>
                </a:solidFill>
                <a:latin typeface="Calibri" pitchFamily="34" charset="0"/>
              </a:rPr>
              <a:t>Федеральное статистическое  наблюдение «Социально-демографическое обследование (</a:t>
            </a:r>
            <a:r>
              <a:rPr lang="ru-RU" altLang="ru-RU" sz="6200" b="1" dirty="0" err="1" smtClean="0">
                <a:solidFill>
                  <a:schemeClr val="accent1"/>
                </a:solidFill>
                <a:latin typeface="Calibri" pitchFamily="34" charset="0"/>
              </a:rPr>
              <a:t>микроперепись</a:t>
            </a:r>
            <a:r>
              <a:rPr lang="ru-RU" altLang="ru-RU" sz="6200" b="1" dirty="0" smtClean="0">
                <a:solidFill>
                  <a:schemeClr val="accent1"/>
                </a:solidFill>
                <a:latin typeface="Calibri" pitchFamily="34" charset="0"/>
              </a:rPr>
              <a:t> населения) 2015 года» проводится в соответствии с:</a:t>
            </a:r>
          </a:p>
          <a:p>
            <a:pPr marL="0" indent="0">
              <a:buNone/>
            </a:pPr>
            <a:endParaRPr lang="ru-RU" altLang="ru-RU" sz="4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ru-RU" altLang="ru-RU" sz="4800" b="1" dirty="0" smtClean="0">
                <a:solidFill>
                  <a:schemeClr val="accent1"/>
                </a:solidFill>
                <a:latin typeface="Calibri" pitchFamily="34" charset="0"/>
                <a:sym typeface="Symbol"/>
              </a:rPr>
              <a:t> </a:t>
            </a:r>
            <a:r>
              <a:rPr lang="ru-RU" altLang="ru-RU" sz="4800" b="1" dirty="0" smtClean="0">
                <a:solidFill>
                  <a:srgbClr val="002060"/>
                </a:solidFill>
                <a:latin typeface="Calibri" pitchFamily="34" charset="0"/>
              </a:rPr>
              <a:t>Федеральным законом от </a:t>
            </a:r>
            <a:r>
              <a:rPr lang="ru-RU" altLang="ru-RU" sz="4800" b="1" dirty="0">
                <a:solidFill>
                  <a:srgbClr val="002060"/>
                </a:solidFill>
                <a:latin typeface="Calibri" pitchFamily="34" charset="0"/>
              </a:rPr>
              <a:t>29 ноября 2007 г. № 282-ФЗ </a:t>
            </a:r>
          </a:p>
          <a:p>
            <a:pPr marL="0" indent="0">
              <a:buNone/>
            </a:pPr>
            <a:r>
              <a:rPr lang="ru-RU" altLang="ru-RU" sz="4800" b="1" dirty="0">
                <a:solidFill>
                  <a:srgbClr val="002060"/>
                </a:solidFill>
                <a:latin typeface="Calibri" pitchFamily="34" charset="0"/>
              </a:rPr>
              <a:t>«Об официальном статистическом учете и системе государственной </a:t>
            </a:r>
          </a:p>
          <a:p>
            <a:pPr marL="0" indent="0">
              <a:buNone/>
            </a:pPr>
            <a:r>
              <a:rPr lang="ru-RU" altLang="ru-RU" sz="4800" b="1" dirty="0">
                <a:solidFill>
                  <a:srgbClr val="002060"/>
                </a:solidFill>
                <a:latin typeface="Calibri" pitchFamily="34" charset="0"/>
              </a:rPr>
              <a:t>статистики в Российской Федерации</a:t>
            </a:r>
            <a:r>
              <a:rPr lang="ru-RU" altLang="ru-RU" sz="4800" b="1" dirty="0" smtClean="0">
                <a:solidFill>
                  <a:srgbClr val="002060"/>
                </a:solidFill>
                <a:latin typeface="Calibri" pitchFamily="34" charset="0"/>
              </a:rPr>
              <a:t>»;</a:t>
            </a:r>
          </a:p>
          <a:p>
            <a:pPr marL="0" indent="0">
              <a:buNone/>
            </a:pPr>
            <a:r>
              <a:rPr lang="ru-RU" altLang="ru-RU" sz="4800" b="1" dirty="0" smtClean="0">
                <a:solidFill>
                  <a:schemeClr val="accent1"/>
                </a:solidFill>
                <a:latin typeface="Calibri" pitchFamily="34" charset="0"/>
                <a:sym typeface="Symbol"/>
              </a:rPr>
              <a:t> </a:t>
            </a:r>
            <a:r>
              <a:rPr lang="ru-RU" altLang="ru-RU" sz="4800" b="1" dirty="0" smtClean="0">
                <a:solidFill>
                  <a:srgbClr val="002060"/>
                </a:solidFill>
                <a:latin typeface="Calibri" pitchFamily="34" charset="0"/>
              </a:rPr>
              <a:t>Распоряжением Правительства Российской Федерации от 29.03.2013 г. № 467-р «Об утверждении государственной программы Российской Федерации «Экономическое развитие и инновационная экономика»</a:t>
            </a:r>
          </a:p>
          <a:p>
            <a:pPr marL="0" indent="0">
              <a:buNone/>
            </a:pPr>
            <a:r>
              <a:rPr lang="ru-RU" altLang="ru-RU" sz="4800" b="1" dirty="0" smtClean="0">
                <a:solidFill>
                  <a:schemeClr val="accent1"/>
                </a:solidFill>
                <a:latin typeface="Calibri" pitchFamily="34" charset="0"/>
                <a:sym typeface="Symbol"/>
              </a:rPr>
              <a:t> </a:t>
            </a:r>
            <a:r>
              <a:rPr lang="ru-RU" altLang="ru-RU" sz="4800" b="1" dirty="0" smtClean="0">
                <a:solidFill>
                  <a:srgbClr val="002060"/>
                </a:solidFill>
                <a:latin typeface="Calibri" pitchFamily="34" charset="0"/>
              </a:rPr>
              <a:t>Пунктом 91 </a:t>
            </a:r>
            <a:r>
              <a:rPr lang="ru-RU" altLang="ru-RU" sz="4800" b="1" dirty="0">
                <a:solidFill>
                  <a:srgbClr val="002060"/>
                </a:solidFill>
                <a:latin typeface="Calibri" pitchFamily="34" charset="0"/>
              </a:rPr>
              <a:t>Плана мероприятий по реализации в 2011-2015 годах </a:t>
            </a:r>
          </a:p>
          <a:p>
            <a:pPr marL="0" indent="0">
              <a:buNone/>
            </a:pPr>
            <a:r>
              <a:rPr lang="ru-RU" altLang="ru-RU" sz="4800" b="1" dirty="0">
                <a:solidFill>
                  <a:srgbClr val="002060"/>
                </a:solidFill>
                <a:latin typeface="Calibri" pitchFamily="34" charset="0"/>
              </a:rPr>
              <a:t>Концепции демографической политики Российской Федерации </a:t>
            </a:r>
          </a:p>
          <a:p>
            <a:pPr marL="0" indent="0">
              <a:buNone/>
            </a:pPr>
            <a:r>
              <a:rPr lang="ru-RU" altLang="ru-RU" sz="4800" b="1" dirty="0">
                <a:solidFill>
                  <a:srgbClr val="002060"/>
                </a:solidFill>
                <a:latin typeface="Calibri" pitchFamily="34" charset="0"/>
              </a:rPr>
              <a:t>на период до 2025 года, утвержденного распоряжением </a:t>
            </a:r>
          </a:p>
          <a:p>
            <a:pPr marL="0" indent="0">
              <a:buNone/>
            </a:pPr>
            <a:r>
              <a:rPr lang="ru-RU" altLang="ru-RU" sz="4800" b="1" dirty="0">
                <a:solidFill>
                  <a:srgbClr val="002060"/>
                </a:solidFill>
                <a:latin typeface="Calibri" pitchFamily="34" charset="0"/>
              </a:rPr>
              <a:t>Правительства Российской Федерации от 10.03.2011 № 367-р;</a:t>
            </a:r>
          </a:p>
          <a:p>
            <a:pPr marL="0" indent="0">
              <a:buNone/>
            </a:pPr>
            <a:r>
              <a:rPr lang="ru-RU" altLang="ru-RU" sz="4800" b="1" dirty="0" smtClean="0">
                <a:solidFill>
                  <a:schemeClr val="accent1"/>
                </a:solidFill>
                <a:latin typeface="Calibri" pitchFamily="34" charset="0"/>
                <a:sym typeface="Symbol"/>
              </a:rPr>
              <a:t> </a:t>
            </a:r>
            <a:r>
              <a:rPr lang="ru-RU" altLang="ru-RU" sz="4800" b="1" dirty="0" smtClean="0">
                <a:solidFill>
                  <a:srgbClr val="002060"/>
                </a:solidFill>
                <a:latin typeface="Calibri" pitchFamily="34" charset="0"/>
              </a:rPr>
              <a:t>Приказом  </a:t>
            </a:r>
            <a:r>
              <a:rPr lang="ru-RU" altLang="ru-RU" sz="4800" b="1" dirty="0">
                <a:solidFill>
                  <a:srgbClr val="002060"/>
                </a:solidFill>
                <a:latin typeface="Calibri" pitchFamily="34" charset="0"/>
              </a:rPr>
              <a:t>Росстата  от 22.02.2013 № 74 «О проведении федерального</a:t>
            </a:r>
          </a:p>
          <a:p>
            <a:pPr marL="0" indent="0">
              <a:buNone/>
            </a:pPr>
            <a:r>
              <a:rPr lang="ru-RU" altLang="ru-RU" sz="4800" b="1" dirty="0">
                <a:solidFill>
                  <a:srgbClr val="002060"/>
                </a:solidFill>
                <a:latin typeface="Calibri" pitchFamily="34" charset="0"/>
              </a:rPr>
              <a:t>статистического наблюдения «Социально-демографическое обследование (</a:t>
            </a:r>
            <a:r>
              <a:rPr lang="ru-RU" altLang="ru-RU" sz="4800" b="1" dirty="0" err="1">
                <a:solidFill>
                  <a:srgbClr val="002060"/>
                </a:solidFill>
                <a:latin typeface="Calibri" pitchFamily="34" charset="0"/>
              </a:rPr>
              <a:t>микроперепись</a:t>
            </a:r>
            <a:r>
              <a:rPr lang="ru-RU" altLang="ru-RU" sz="4800" b="1" dirty="0">
                <a:solidFill>
                  <a:srgbClr val="002060"/>
                </a:solidFill>
                <a:latin typeface="Calibri" pitchFamily="34" charset="0"/>
              </a:rPr>
              <a:t> населения) 2015 года</a:t>
            </a:r>
            <a:r>
              <a:rPr lang="ru-RU" altLang="ru-RU" sz="4800" b="1" dirty="0" smtClean="0">
                <a:solidFill>
                  <a:srgbClr val="002060"/>
                </a:solidFill>
                <a:latin typeface="Calibri" pitchFamily="34" charset="0"/>
              </a:rPr>
              <a:t>»</a:t>
            </a:r>
            <a:endParaRPr lang="ru-RU" altLang="ru-RU" sz="4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09320"/>
            <a:ext cx="3816424" cy="20640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51579"/>
            <a:ext cx="2232248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kavkazpress.ru/wp-content/uploads/2015/01/fz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97573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5760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altLang="ru-RU" sz="3300" b="1" dirty="0" smtClean="0">
                <a:solidFill>
                  <a:schemeClr val="accent1"/>
                </a:solidFill>
                <a:latin typeface="Calibri" pitchFamily="34" charset="0"/>
              </a:rPr>
              <a:t>Цели проведения </a:t>
            </a:r>
            <a:r>
              <a:rPr lang="ru-RU" altLang="ru-RU" sz="3300" b="1" dirty="0" err="1" smtClean="0">
                <a:solidFill>
                  <a:schemeClr val="accent1"/>
                </a:solidFill>
                <a:latin typeface="Calibri" pitchFamily="34" charset="0"/>
              </a:rPr>
              <a:t>микропереписи</a:t>
            </a:r>
            <a:r>
              <a:rPr lang="ru-RU" altLang="ru-RU" sz="3300" b="1" dirty="0" smtClean="0">
                <a:solidFill>
                  <a:schemeClr val="accent1"/>
                </a:solidFill>
                <a:latin typeface="Calibri" pitchFamily="34" charset="0"/>
              </a:rPr>
              <a:t> населения:</a:t>
            </a:r>
          </a:p>
          <a:p>
            <a:pPr marL="0" indent="0">
              <a:buNone/>
            </a:pPr>
            <a:endParaRPr lang="ru-RU" altLang="ru-RU" sz="48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64920" y="1176179"/>
            <a:ext cx="8643937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00"/>
              </a:spcAft>
              <a:buFont typeface="Wingdings" pitchFamily="2" charset="2"/>
              <a:buChar char="ü"/>
            </a:pPr>
            <a:r>
              <a:rPr lang="ru-RU" altLang="ru-RU" b="1" dirty="0">
                <a:latin typeface="Calibri" pitchFamily="34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</a:rPr>
              <a:t>информационное обеспечение анализа выполнения мероприятий, предусмотренных на </a:t>
            </a:r>
            <a:r>
              <a:rPr lang="en-US" altLang="ru-RU" sz="1600" b="1" dirty="0">
                <a:solidFill>
                  <a:srgbClr val="002060"/>
                </a:solidFill>
                <a:latin typeface="Calibri" pitchFamily="34" charset="0"/>
              </a:rPr>
              <a:t>II</a:t>
            </a:r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</a:rPr>
              <a:t> этапе реализации Концепции демографической политики Российской Федерации на период до 2025 года; </a:t>
            </a:r>
          </a:p>
          <a:p>
            <a:pPr eaLnBrk="1" hangingPunct="1">
              <a:spcAft>
                <a:spcPts val="800"/>
              </a:spcAft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</a:rPr>
              <a:t> получение актуальной демографической и социально-экономической информации  о современном состоянии населения страны до проведения очередной Всероссийской переписи населения, включая оценку изменения численности населения, числа и структуры частных домохозяйств;</a:t>
            </a:r>
          </a:p>
          <a:p>
            <a:pPr eaLnBrk="1" hangingPunct="1">
              <a:spcAft>
                <a:spcPts val="800"/>
              </a:spcAft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altLang="ru-RU" b="1" dirty="0">
                <a:latin typeface="Calibri" pitchFamily="34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</a:rPr>
              <a:t>выполнение рекомендаций ООН о «необходимости проведения постоянной программы </a:t>
            </a:r>
            <a:r>
              <a:rPr lang="ru-RU" altLang="ru-RU" sz="1600" b="1" dirty="0" err="1">
                <a:solidFill>
                  <a:srgbClr val="002060"/>
                </a:solidFill>
                <a:latin typeface="Calibri" pitchFamily="34" charset="0"/>
              </a:rPr>
              <a:t>межпереписных</a:t>
            </a:r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</a:rPr>
              <a:t> выборочных обследований домохозяйств для сбора текущей и  подробной информации по многим вопросам»;</a:t>
            </a:r>
          </a:p>
          <a:p>
            <a:pPr eaLnBrk="1" hangingPunct="1">
              <a:spcAft>
                <a:spcPts val="800"/>
              </a:spcAft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</a:rPr>
              <a:t>  апробация  новых методов сбора сведений о домохозяйствах и его членах при проведении всероссийских переписей населения и других сплошных и выборочных федеральных статистических наблюдений, проводимых Росстатом, с учетом современных  информационных технологий;</a:t>
            </a:r>
          </a:p>
          <a:p>
            <a:pPr eaLnBrk="1" hangingPunct="1">
              <a:spcAft>
                <a:spcPts val="800"/>
              </a:spcAft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</a:rPr>
              <a:t> корректировка сценарных условий для проведения демографических прогнозов;</a:t>
            </a:r>
          </a:p>
          <a:p>
            <a:pPr eaLnBrk="1" hangingPunct="1">
              <a:spcAft>
                <a:spcPts val="800"/>
              </a:spcAft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</a:rPr>
              <a:t> расширение системы показателей официальной текущей статистической отчетности по социально-демографическим проблемам</a:t>
            </a:r>
          </a:p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01481"/>
            <a:ext cx="3960440" cy="2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298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628800"/>
            <a:ext cx="5976664" cy="639762"/>
          </a:xfrm>
        </p:spPr>
        <p:txBody>
          <a:bodyPr/>
          <a:lstStyle/>
          <a:p>
            <a:endParaRPr lang="ru-RU" altLang="ru-RU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altLang="ru-RU" b="1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altLang="ru-RU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altLang="ru-RU" b="1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altLang="ru-RU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ru-RU" altLang="ru-RU" b="1" dirty="0" smtClean="0">
                <a:solidFill>
                  <a:schemeClr val="accent1"/>
                </a:solidFill>
                <a:latin typeface="Calibri" pitchFamily="34" charset="0"/>
              </a:rPr>
              <a:t>Охват населения </a:t>
            </a:r>
            <a:r>
              <a:rPr lang="ru-RU" altLang="ru-RU" b="1" dirty="0" err="1" smtClean="0">
                <a:solidFill>
                  <a:schemeClr val="accent1"/>
                </a:solidFill>
                <a:latin typeface="Calibri" pitchFamily="34" charset="0"/>
              </a:rPr>
              <a:t>микропереписью</a:t>
            </a:r>
            <a:r>
              <a:rPr lang="ru-RU" altLang="ru-RU" b="1" dirty="0" smtClean="0">
                <a:solidFill>
                  <a:schemeClr val="accent1"/>
                </a:solidFill>
                <a:latin typeface="Calibri" pitchFamily="34" charset="0"/>
              </a:rPr>
              <a:t> – 2% населения частных домохозяйств</a:t>
            </a:r>
          </a:p>
          <a:p>
            <a:endParaRPr lang="ru-RU" altLang="ru-RU" b="1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</a:rPr>
              <a:t>Во всех субъектах Российской Федерации будет опрошено в общей сложности около 2,5 млн человек</a:t>
            </a:r>
          </a:p>
          <a:p>
            <a:pPr marL="0" indent="0">
              <a:buNone/>
            </a:pPr>
            <a:endParaRPr lang="ru-RU" alt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altLang="ru-RU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14" y="3361765"/>
            <a:ext cx="1946313" cy="20834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37312"/>
            <a:ext cx="3600400" cy="194724"/>
          </a:xfrm>
          <a:prstGeom prst="rect">
            <a:avLst/>
          </a:prstGeom>
        </p:spPr>
      </p:pic>
      <p:pic>
        <p:nvPicPr>
          <p:cNvPr id="5122" name="Picture 2" descr="http://polit.ru/media/photolib/2015/06/03/thumbs/russ_1433342043.jpg.600x450_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3308369" cy="248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b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В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Чеченской Республике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будет опрошено в общей </a:t>
            </a:r>
            <a:r>
              <a:rPr lang="ru-RU" b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сложности около 21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тыс. человек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8280920" cy="639762"/>
          </a:xfrm>
        </p:spPr>
        <p:txBody>
          <a:bodyPr/>
          <a:lstStyle/>
          <a:p>
            <a:endParaRPr lang="ru-RU" altLang="ru-RU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altLang="ru-RU" b="1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altLang="ru-RU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altLang="ru-RU" b="1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altLang="ru-RU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ru-RU" altLang="ru-RU" b="1" dirty="0" smtClean="0">
                <a:solidFill>
                  <a:schemeClr val="accent1"/>
                </a:solidFill>
                <a:latin typeface="Calibri" pitchFamily="34" charset="0"/>
              </a:rPr>
              <a:t>Период проведения </a:t>
            </a:r>
            <a:r>
              <a:rPr lang="ru-RU" altLang="ru-RU" b="1" dirty="0" err="1" smtClean="0">
                <a:solidFill>
                  <a:schemeClr val="accent1"/>
                </a:solidFill>
                <a:latin typeface="Calibri" pitchFamily="34" charset="0"/>
              </a:rPr>
              <a:t>микропереписи</a:t>
            </a:r>
            <a:r>
              <a:rPr lang="ru-RU" altLang="ru-RU" b="1" dirty="0" smtClean="0">
                <a:solidFill>
                  <a:schemeClr val="accent1"/>
                </a:solidFill>
                <a:latin typeface="Calibri" pitchFamily="34" charset="0"/>
              </a:rPr>
              <a:t> населения</a:t>
            </a:r>
          </a:p>
          <a:p>
            <a:endParaRPr lang="ru-RU" altLang="ru-RU" b="1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4893168" cy="166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</a:rPr>
              <a:t>Момент времени, на который осуществляется сбор сведений о населении и его учет, – 0 часов                 1 октября 2015 года</a:t>
            </a:r>
          </a:p>
          <a:p>
            <a:pPr marL="0" indent="0">
              <a:buNone/>
            </a:pPr>
            <a:endParaRPr lang="ru-RU" alt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altLang="ru-RU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292583" y="3251910"/>
            <a:ext cx="5151122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alibri" pitchFamily="34" charset="0"/>
              </a:rPr>
              <a:t>Опрос населения будут проводить переписчики с 1 по 31 октября 2015 года путем обхода жилых помещений счетного участка, попавших в выборочную совокупность, и опроса проживающего в них населения</a:t>
            </a:r>
          </a:p>
          <a:p>
            <a:pPr marL="0" indent="0">
              <a:buNone/>
            </a:pPr>
            <a:endParaRPr lang="ru-RU" alt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37312"/>
            <a:ext cx="3600400" cy="1947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270803" cy="170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alendar-na-god.ru/images/oktybr%202015-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07" y="2873009"/>
            <a:ext cx="2376264" cy="31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40768"/>
            <a:ext cx="5976664" cy="639762"/>
          </a:xfrm>
        </p:spPr>
        <p:txBody>
          <a:bodyPr/>
          <a:lstStyle/>
          <a:p>
            <a:endParaRPr lang="ru-RU" altLang="ru-RU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altLang="ru-RU" b="1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altLang="ru-RU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altLang="ru-RU" b="1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altLang="ru-RU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ru-RU" altLang="ru-RU" b="1" dirty="0" smtClean="0">
                <a:solidFill>
                  <a:schemeClr val="accent1"/>
                </a:solidFill>
                <a:latin typeface="Calibri" pitchFamily="34" charset="0"/>
              </a:rPr>
              <a:t>Методы проведения обследования</a:t>
            </a:r>
          </a:p>
          <a:p>
            <a:endParaRPr lang="ru-RU" altLang="ru-RU" b="1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4029072" cy="304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обход жилых помещений и опрос населения,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заполнение 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анкет с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использованием 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планшетных компьютеров;</a:t>
            </a:r>
          </a:p>
          <a:p>
            <a:pPr marL="0" indent="0">
              <a:buNone/>
            </a:pPr>
            <a:endParaRPr lang="ru-RU" alt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altLang="ru-RU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789516" y="1329264"/>
            <a:ext cx="3814932" cy="3048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обход жилых помещений и опрос населения, заполнение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бумажных опросных листов интервьюерами (в </a:t>
            </a:r>
            <a:r>
              <a:rPr lang="ru-RU" b="1" smtClean="0">
                <a:solidFill>
                  <a:srgbClr val="002060"/>
                </a:solidFill>
                <a:cs typeface="Times New Roman" pitchFamily="18" charset="0"/>
              </a:rPr>
              <a:t>исключительных случаях,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при невозможности использования ПК);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37312"/>
            <a:ext cx="3600400" cy="194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96" y="3573016"/>
            <a:ext cx="3298168" cy="2473626"/>
          </a:xfrm>
          <a:prstGeom prst="rect">
            <a:avLst/>
          </a:prstGeom>
        </p:spPr>
      </p:pic>
      <p:pic>
        <p:nvPicPr>
          <p:cNvPr id="2050" name="Picture 2" descr="http://vykza.ru/uploads/posts/2015-03/1425986041_bessssz-imeni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96" y="4077072"/>
            <a:ext cx="2841271" cy="18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09320"/>
            <a:ext cx="3816424" cy="206407"/>
          </a:xfrm>
          <a:prstGeom prst="rect">
            <a:avLst/>
          </a:prstGeom>
        </p:spPr>
      </p:pic>
      <p:graphicFrame>
        <p:nvGraphicFramePr>
          <p:cNvPr id="2" name="Содержимое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704416"/>
              </p:ext>
            </p:extLst>
          </p:nvPr>
        </p:nvGraphicFramePr>
        <p:xfrm>
          <a:off x="395702" y="692696"/>
          <a:ext cx="7924122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r:id="rId4" imgW="10487787" imgH="6765036" progId="">
                  <p:embed/>
                </p:oleObj>
              </mc:Choice>
              <mc:Fallback>
                <p:oleObj r:id="rId4" imgW="10487787" imgH="6765036" progId="">
                  <p:embed/>
                  <p:pic>
                    <p:nvPicPr>
                      <p:cNvPr id="0" name="Содержимое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02" y="692696"/>
                        <a:ext cx="7924122" cy="5112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3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476671"/>
            <a:ext cx="8280920" cy="591755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altLang="ru-RU" sz="9600" b="1" dirty="0" smtClean="0">
                <a:solidFill>
                  <a:schemeClr val="accent1"/>
                </a:solidFill>
                <a:latin typeface="Calibri" pitchFamily="34" charset="0"/>
              </a:rPr>
              <a:t>Организация мероприятий на региональном уровне</a:t>
            </a:r>
          </a:p>
          <a:p>
            <a:pPr marL="0" indent="0">
              <a:buNone/>
            </a:pPr>
            <a:endParaRPr lang="ru-RU" altLang="ru-RU" sz="4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altLang="ru-RU" sz="72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sz="7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наполнение  выборочной совокупности единиц наблюдения </a:t>
            </a:r>
            <a:r>
              <a:rPr lang="ru-RU" sz="7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микропереписи</a:t>
            </a:r>
            <a:r>
              <a:rPr lang="ru-RU" sz="7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населения списками адресов жилых помещений отобранных счетных участков;</a:t>
            </a:r>
          </a:p>
          <a:p>
            <a:pPr marL="0" lvl="0" indent="0">
              <a:buNone/>
            </a:pPr>
            <a:r>
              <a:rPr lang="ru-RU" altLang="ru-RU" sz="72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7200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координация </a:t>
            </a:r>
            <a:r>
              <a:rPr lang="ru-RU" sz="7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</a:t>
            </a:r>
            <a:r>
              <a:rPr lang="ru-RU" sz="7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работ, проведение </a:t>
            </a:r>
            <a:r>
              <a:rPr lang="ru-RU" sz="7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микропереписи</a:t>
            </a:r>
            <a:r>
              <a:rPr lang="ru-RU" sz="7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населения в субъектах Российской Федерации, муниципальных образованиях, контроль за ходом подготовки и проведения </a:t>
            </a:r>
            <a:r>
              <a:rPr lang="ru-RU" sz="7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микропереписи</a:t>
            </a:r>
            <a:r>
              <a:rPr lang="ru-RU" sz="7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населения;</a:t>
            </a:r>
          </a:p>
          <a:p>
            <a:pPr marL="0" lvl="0" indent="0">
              <a:buNone/>
            </a:pPr>
            <a:r>
              <a:rPr lang="ru-RU" altLang="ru-RU" sz="72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7200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ru-RU" sz="7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взаимодействие с органами государственной власти субъектов Российской Федерации и органами местного самоуправления, а также территориальными органами федеральных органов исполнительной власти по вопросам организации </a:t>
            </a:r>
            <a:r>
              <a:rPr lang="ru-RU" sz="7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микропереписи</a:t>
            </a:r>
            <a:r>
              <a:rPr lang="ru-RU" sz="7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населения, обеспечения безопасности ее проведения, подбора временных работников, привлекаемых к работам по </a:t>
            </a:r>
            <a:r>
              <a:rPr lang="ru-RU" sz="7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микропереписи</a:t>
            </a:r>
            <a:r>
              <a:rPr lang="ru-RU" sz="7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ru-RU" altLang="ru-RU" sz="72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7200" dirty="0" smtClean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организация 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актуализации выборочной совокупности единиц наблюдения </a:t>
            </a:r>
            <a:r>
              <a:rPr lang="ru-RU" altLang="ru-RU" sz="7200" dirty="0" err="1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микропереписи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 населения в муниципальных образованиях субъектов Российской Федерации путем натурного обхода регистраторами включенных в выборочную совокупность строений и помещений по состоянию на 2014 год;</a:t>
            </a:r>
          </a:p>
          <a:p>
            <a:pPr marL="0" indent="0">
              <a:buNone/>
            </a:pPr>
            <a:r>
              <a:rPr lang="ru-RU" altLang="ru-RU" sz="72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составление организационных планов проведения </a:t>
            </a:r>
            <a:r>
              <a:rPr lang="ru-RU" altLang="ru-RU" sz="7200" dirty="0" err="1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микропереписи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 населения в муниципальных образованиях субъектов Российской Федерации и сводного организационного плана с использованием копий картографических материалов Всероссийской переписи населения 2010 года;</a:t>
            </a:r>
          </a:p>
          <a:p>
            <a:pPr marL="0" indent="0">
              <a:buNone/>
            </a:pPr>
            <a:r>
              <a:rPr lang="ru-RU" altLang="ru-RU" sz="72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7200" dirty="0" smtClean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организация  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и проведение обучения временных работников, привлекаемых к работам по </a:t>
            </a:r>
            <a:r>
              <a:rPr lang="ru-RU" altLang="ru-RU" sz="7200" dirty="0" err="1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микропереписи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;</a:t>
            </a:r>
          </a:p>
          <a:p>
            <a:pPr marL="0" indent="0">
              <a:buNone/>
            </a:pPr>
            <a:endParaRPr lang="ru-RU" altLang="ru-RU" sz="8000" dirty="0">
              <a:solidFill>
                <a:schemeClr val="tx1"/>
              </a:solidFill>
              <a:latin typeface="Calibri" pitchFamily="34" charset="0"/>
              <a:cs typeface="Calibri" panose="020F0502020204030204" pitchFamily="34" charset="0"/>
              <a:sym typeface="Symbol"/>
            </a:endParaRPr>
          </a:p>
          <a:p>
            <a:pPr marL="0" indent="0">
              <a:buNone/>
            </a:pPr>
            <a:endParaRPr lang="ru-RU" altLang="ru-RU" sz="48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altLang="ru-RU" sz="4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09320"/>
            <a:ext cx="3816424" cy="2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476671"/>
            <a:ext cx="8280920" cy="59175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altLang="ru-RU" sz="4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altLang="ru-RU" sz="7200" b="1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sz="7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прием на работу и заключение гражданско-правовых договоров с работниками, привлекаемыми к работам по </a:t>
            </a:r>
            <a:r>
              <a:rPr lang="ru-RU" sz="7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микропереписи</a:t>
            </a:r>
            <a:r>
              <a:rPr lang="ru-RU" sz="7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выплаты им вознаграждения;</a:t>
            </a:r>
          </a:p>
          <a:p>
            <a:pPr marL="0" lvl="0" indent="0">
              <a:buNone/>
            </a:pPr>
            <a:r>
              <a:rPr lang="ru-RU" altLang="ru-RU" sz="72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формирование электронных записных книжек переписчиков и инструкторов, содержащих полный перечень адресов жилых помещений, население которых подлежит </a:t>
            </a:r>
            <a:r>
              <a:rPr lang="ru-RU" altLang="ru-RU" sz="7200" dirty="0" err="1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микропереписи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, и другую информацию для обеспечения работы переписчиков и инструкторов;</a:t>
            </a:r>
          </a:p>
          <a:p>
            <a:pPr marL="0" lvl="0" indent="0">
              <a:buNone/>
            </a:pPr>
            <a:r>
              <a:rPr lang="ru-RU" altLang="ru-RU" sz="72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руководство деятельностью привлекаемых временных работников полевого уровня – регистраторов, переписчиков, инструкторов;</a:t>
            </a:r>
          </a:p>
          <a:p>
            <a:pPr marL="0" lvl="0" indent="0">
              <a:buNone/>
            </a:pPr>
            <a:r>
              <a:rPr lang="ru-RU" altLang="ru-RU" sz="7200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обеспечение полноты учета населения, подлежащего </a:t>
            </a:r>
            <a:r>
              <a:rPr lang="ru-RU" altLang="ru-RU" sz="7200" dirty="0" err="1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микропереписи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 населения, при использовании различных методов сбора сведений о населении (опрос с использованием планшетных </a:t>
            </a:r>
            <a:r>
              <a:rPr lang="ru-RU" altLang="ru-RU" sz="7200" dirty="0" smtClean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компьютеров, опрос 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и заполнение бумажных опросных листов);</a:t>
            </a:r>
          </a:p>
          <a:p>
            <a:pPr marL="0" lvl="0" indent="0">
              <a:buNone/>
            </a:pPr>
            <a:r>
              <a:rPr lang="ru-RU" altLang="ru-RU" sz="7200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7200" dirty="0" smtClean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первичная обработка  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материалов  </a:t>
            </a:r>
            <a:r>
              <a:rPr lang="ru-RU" altLang="ru-RU" sz="7200" dirty="0" err="1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микропереписи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 населения 2015 года и </a:t>
            </a:r>
            <a:r>
              <a:rPr lang="ru-RU" altLang="ru-RU" sz="7200" dirty="0" smtClean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передача 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электронных массивов данных  на федеральный уровень;</a:t>
            </a:r>
          </a:p>
          <a:p>
            <a:pPr marL="0" lvl="0" indent="0">
              <a:buNone/>
            </a:pPr>
            <a:r>
              <a:rPr lang="ru-RU" altLang="ru-RU" sz="7200" dirty="0" smtClean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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опубликование и распространение итогов </a:t>
            </a:r>
            <a:r>
              <a:rPr lang="ru-RU" altLang="ru-RU" sz="7200" dirty="0" err="1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микропереписи</a:t>
            </a:r>
            <a:r>
              <a:rPr lang="ru-RU" altLang="ru-RU" sz="720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  <a:sym typeface="Symbol"/>
              </a:rPr>
              <a:t> населения 2015 года, хранение ее материалов.</a:t>
            </a:r>
          </a:p>
          <a:p>
            <a:pPr marL="0" lvl="0" indent="0">
              <a:buNone/>
            </a:pPr>
            <a:endParaRPr lang="ru-RU" altLang="ru-RU" sz="8000" dirty="0">
              <a:solidFill>
                <a:schemeClr val="tx1"/>
              </a:solidFill>
              <a:latin typeface="Calibri" pitchFamily="34" charset="0"/>
              <a:cs typeface="Calibri" panose="020F0502020204030204" pitchFamily="34" charset="0"/>
              <a:sym typeface="Symbol"/>
            </a:endParaRPr>
          </a:p>
          <a:p>
            <a:pPr marL="0" indent="0">
              <a:buNone/>
            </a:pPr>
            <a:endParaRPr lang="ru-RU" altLang="ru-RU" sz="48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altLang="ru-RU" sz="4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E6F4-942F-4185-B46F-82CB1E08C84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09320"/>
            <a:ext cx="3816424" cy="2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1021</TotalTime>
  <Words>948</Words>
  <Application>Microsoft Office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идея</dc:title>
  <dc:creator>Bubnov</dc:creator>
  <cp:lastModifiedBy>Дукуева Роза Абдуллаевна</cp:lastModifiedBy>
  <cp:revision>97</cp:revision>
  <cp:lastPrinted>2013-08-09T11:50:26Z</cp:lastPrinted>
  <dcterms:created xsi:type="dcterms:W3CDTF">2013-07-15T09:08:33Z</dcterms:created>
  <dcterms:modified xsi:type="dcterms:W3CDTF">2015-09-15T13:42:51Z</dcterms:modified>
</cp:coreProperties>
</file>